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03" r:id="rId2"/>
    <p:sldId id="329" r:id="rId3"/>
    <p:sldId id="404" r:id="rId4"/>
    <p:sldId id="310" r:id="rId5"/>
    <p:sldId id="405" r:id="rId6"/>
    <p:sldId id="407" r:id="rId7"/>
    <p:sldId id="408" r:id="rId8"/>
    <p:sldId id="406" r:id="rId9"/>
    <p:sldId id="410" r:id="rId10"/>
    <p:sldId id="411" r:id="rId11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nchard, Jeremiah J" initials="BJJ" lastIdx="1" clrIdx="0">
    <p:extLst>
      <p:ext uri="{19B8F6BF-5375-455C-9EA6-DF929625EA0E}">
        <p15:presenceInfo xmlns:p15="http://schemas.microsoft.com/office/powerpoint/2012/main" userId="Blanchard, Jeremiah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FF00"/>
    <a:srgbClr val="00CC00"/>
    <a:srgbClr val="006600"/>
    <a:srgbClr val="568ABA"/>
    <a:srgbClr val="CBD0DE"/>
    <a:srgbClr val="CCFFCC"/>
    <a:srgbClr val="E7E9EF"/>
    <a:srgbClr val="CC9900"/>
    <a:srgbClr val="FF00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93008-A311-4001-9AF0-178641D0EF6A}" v="49" dt="2019-05-28T21:07:23.6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8" autoAdjust="0"/>
    <p:restoredTop sz="59779" autoAdjust="0"/>
  </p:normalViewPr>
  <p:slideViewPr>
    <p:cSldViewPr snapToGrid="0" snapToObjects="1">
      <p:cViewPr varScale="1">
        <p:scale>
          <a:sx n="66" d="100"/>
          <a:sy n="66" d="100"/>
        </p:scale>
        <p:origin x="920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2019-09-04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2019-09-04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7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3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3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1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08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60B8F3-4DE0-044E-A0D2-83BDE6C791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1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B4BD7A-95A1-4B44-AF40-6512C5E8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262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5F6298-3495-4A05-8EAC-0E99A861C3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"/>
            <a:ext cx="9141291" cy="514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300D9-494A-0247-AA2A-551E518BA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09" y="1524"/>
            <a:ext cx="914129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0"/>
          <a:srcRect t="-5" b="85"/>
          <a:stretch/>
        </p:blipFill>
        <p:spPr>
          <a:xfrm>
            <a:off x="0" y="0"/>
            <a:ext cx="9144000" cy="513892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625F-7634-4AF9-A34D-3493E8C02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F6298-3495-4A05-8EAC-0E99A861C3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bg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298" y="1956810"/>
            <a:ext cx="8272702" cy="808067"/>
          </a:xfrm>
        </p:spPr>
        <p:txBody>
          <a:bodyPr/>
          <a:lstStyle/>
          <a:p>
            <a:r>
              <a:rPr lang="en-US" dirty="0"/>
              <a:t>Persuasion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71300" y="2663818"/>
            <a:ext cx="7038666" cy="656892"/>
          </a:xfrm>
        </p:spPr>
        <p:txBody>
          <a:bodyPr/>
          <a:lstStyle/>
          <a:p>
            <a:r>
              <a:rPr lang="en-US" dirty="0"/>
              <a:t>Presentation and its Impact on Learners</a:t>
            </a:r>
          </a:p>
        </p:txBody>
      </p:sp>
    </p:spTree>
    <p:extLst>
      <p:ext uri="{BB962C8B-B14F-4D97-AF65-F5344CB8AC3E}">
        <p14:creationId xmlns:p14="http://schemas.microsoft.com/office/powerpoint/2010/main" val="134415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06E9F6-81DF-4D3D-A484-8475AC3FE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22" y="1526884"/>
            <a:ext cx="7679762" cy="310872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We need to consider context, framing, and technique:</a:t>
            </a:r>
          </a:p>
          <a:p>
            <a:r>
              <a:rPr lang="en-US" dirty="0"/>
              <a:t>Who is our audience, and what motivates them?</a:t>
            </a:r>
          </a:p>
          <a:p>
            <a:r>
              <a:rPr lang="en-US" dirty="0"/>
              <a:t>What techniques are they most amenable to?</a:t>
            </a:r>
          </a:p>
          <a:p>
            <a:r>
              <a:rPr lang="en-US" dirty="0"/>
              <a:t>Why should they listen to us?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engage and teach, we need social, emotional, &amp; logical strategies!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256D38-63AB-4DB2-A10A-1D81B093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2" y="739666"/>
            <a:ext cx="7036734" cy="837009"/>
          </a:xfrm>
        </p:spPr>
        <p:txBody>
          <a:bodyPr/>
          <a:lstStyle/>
          <a:p>
            <a:r>
              <a:rPr lang="en-US" dirty="0"/>
              <a:t>Persuasion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DDEC4-B34F-4A69-94D9-F5DB0E281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1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5" y="1451811"/>
            <a:ext cx="8233232" cy="331545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The effectiveness of a persuasive argument depends on…</a:t>
            </a:r>
          </a:p>
          <a:p>
            <a:pPr>
              <a:spcBef>
                <a:spcPts val="1200"/>
              </a:spcBef>
            </a:pPr>
            <a:r>
              <a:rPr lang="en-US" dirty="0"/>
              <a:t>Who delivers the message (peer / authority / antagonist)</a:t>
            </a:r>
          </a:p>
          <a:p>
            <a:pPr>
              <a:spcBef>
                <a:spcPts val="1200"/>
              </a:spcBef>
            </a:pPr>
            <a:r>
              <a:rPr lang="en-US" dirty="0"/>
              <a:t>What media is used to present the information (visual / audio / tactile)</a:t>
            </a:r>
          </a:p>
          <a:p>
            <a:pPr>
              <a:spcBef>
                <a:spcPts val="1200"/>
              </a:spcBef>
            </a:pPr>
            <a:r>
              <a:rPr lang="en-US" dirty="0"/>
              <a:t>How the information is contextualized (phrasing / colors / experience)</a:t>
            </a:r>
          </a:p>
          <a:p>
            <a:pPr>
              <a:spcBef>
                <a:spcPts val="1200"/>
              </a:spcBef>
            </a:pPr>
            <a:r>
              <a:rPr lang="en-US" dirty="0"/>
              <a:t>When &amp; where the delivery occurs (class / playground / home)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Education is most effective when we employ persuasion in delivery!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35" y="700756"/>
            <a:ext cx="6085723" cy="837009"/>
          </a:xfrm>
        </p:spPr>
        <p:txBody>
          <a:bodyPr/>
          <a:lstStyle/>
          <a:p>
            <a:r>
              <a:rPr lang="en-US" dirty="0"/>
              <a:t>Persuasion: Context Matters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B173-E8E4-424F-9261-B060BFDD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845" y="1387584"/>
            <a:ext cx="7755529" cy="3574439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>
                <a:solidFill>
                  <a:srgbClr val="00FF00"/>
                </a:solidFill>
              </a:rPr>
              <a:t>Framing</a:t>
            </a:r>
            <a:r>
              <a:rPr lang="en-US" u="sng" dirty="0"/>
              <a:t> is the structure we use to deliver information. It includes…</a:t>
            </a:r>
          </a:p>
          <a:p>
            <a:pPr algn="just"/>
            <a:r>
              <a:rPr lang="en-US" dirty="0"/>
              <a:t>Motivation (Financial, Value-based, Personal Fulfillment)</a:t>
            </a:r>
          </a:p>
          <a:p>
            <a:pPr algn="just"/>
            <a:r>
              <a:rPr lang="en-US" dirty="0"/>
              <a:t>Framework (Social, Natural)</a:t>
            </a:r>
          </a:p>
          <a:p>
            <a:pPr algn="just"/>
            <a:r>
              <a:rPr lang="en-US" dirty="0"/>
              <a:t>Utility (Loss vs Gain)</a:t>
            </a:r>
          </a:p>
          <a:p>
            <a:pPr marL="0" indent="0" algn="just">
              <a:buNone/>
            </a:pPr>
            <a:br>
              <a:rPr lang="en-US" dirty="0"/>
            </a:br>
            <a:r>
              <a:rPr lang="en-US" dirty="0"/>
              <a:t>The effectiveness of how a communicator addresses motivation, selects a framework, and describes utility will vary according to topic.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5D3CB-FB97-44DC-B532-300FE509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45" y="689510"/>
            <a:ext cx="7421626" cy="837009"/>
          </a:xfrm>
        </p:spPr>
        <p:txBody>
          <a:bodyPr/>
          <a:lstStyle/>
          <a:p>
            <a:r>
              <a:rPr lang="en-US" dirty="0"/>
              <a:t>Message Framing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F77AB-778A-4599-B0A2-FEDC90CE3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A9D766-0863-4E2C-B6ED-3C130ED84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1984" y="2389514"/>
            <a:ext cx="1054487" cy="14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68F35-30A2-4027-A819-214E563F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84" y="1374880"/>
            <a:ext cx="8063721" cy="34379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Aristotle identified three major approaches to persuading an audience.</a:t>
            </a:r>
          </a:p>
          <a:p>
            <a:r>
              <a:rPr lang="en-US" b="1" dirty="0">
                <a:solidFill>
                  <a:srgbClr val="00FF00"/>
                </a:solidFill>
              </a:rPr>
              <a:t>Ethos</a:t>
            </a:r>
            <a:r>
              <a:rPr lang="en-US" dirty="0"/>
              <a:t> appeals to social constructs (authority / tradition)</a:t>
            </a:r>
          </a:p>
          <a:p>
            <a:r>
              <a:rPr lang="en-US" b="1" dirty="0">
                <a:solidFill>
                  <a:srgbClr val="00FF00"/>
                </a:solidFill>
              </a:rPr>
              <a:t>Pathos</a:t>
            </a:r>
            <a:r>
              <a:rPr lang="en-US" dirty="0"/>
              <a:t> appeals to emotions (empathy / sympathy)</a:t>
            </a:r>
          </a:p>
          <a:p>
            <a:r>
              <a:rPr lang="en-US" b="1" dirty="0">
                <a:solidFill>
                  <a:srgbClr val="00FF00"/>
                </a:solidFill>
              </a:rPr>
              <a:t>Logos</a:t>
            </a:r>
            <a:r>
              <a:rPr lang="en-US" dirty="0"/>
              <a:t> appeals to logic (deduction / induction)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 though scientists like to think of themselves as logical, social constructs and emotion play an enormous role in teaching and science!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99B9D-AA15-45DC-BF0B-4E65E64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3" y="567816"/>
            <a:ext cx="7556500" cy="837009"/>
          </a:xfrm>
        </p:spPr>
        <p:txBody>
          <a:bodyPr/>
          <a:lstStyle/>
          <a:p>
            <a:r>
              <a:rPr lang="en-US" dirty="0"/>
              <a:t>Persuasive Approaches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9953-2B7C-48ED-BF9D-5EF3339BA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68F35-30A2-4027-A819-214E563F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43" y="1456841"/>
            <a:ext cx="7674208" cy="23711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Ethos techniques turn on the communicator’s credibility, including…</a:t>
            </a:r>
          </a:p>
          <a:p>
            <a:r>
              <a:rPr lang="en-US" dirty="0"/>
              <a:t>Social standing / position (</a:t>
            </a:r>
            <a:r>
              <a:rPr lang="en-US" b="1" dirty="0">
                <a:solidFill>
                  <a:srgbClr val="00FF00"/>
                </a:solidFill>
              </a:rPr>
              <a:t>tradition</a:t>
            </a:r>
            <a:r>
              <a:rPr lang="en-US" dirty="0"/>
              <a:t>)</a:t>
            </a:r>
          </a:p>
          <a:p>
            <a:r>
              <a:rPr lang="en-US" dirty="0"/>
              <a:t>Predisposition of audience related to speaker (</a:t>
            </a:r>
            <a:r>
              <a:rPr lang="en-US" b="1" dirty="0">
                <a:solidFill>
                  <a:srgbClr val="00FF00"/>
                </a:solidFill>
              </a:rPr>
              <a:t>rapport</a:t>
            </a:r>
            <a:r>
              <a:rPr lang="en-US" dirty="0"/>
              <a:t>)</a:t>
            </a:r>
          </a:p>
          <a:p>
            <a:r>
              <a:rPr lang="en-US" dirty="0"/>
              <a:t>Physical objects that lend credibility where applicable (</a:t>
            </a:r>
            <a:r>
              <a:rPr lang="en-US" b="1" dirty="0">
                <a:solidFill>
                  <a:srgbClr val="00FF00"/>
                </a:solidFill>
              </a:rPr>
              <a:t>artifacts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99B9D-AA15-45DC-BF0B-4E65E64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3" y="566453"/>
            <a:ext cx="7556500" cy="837009"/>
          </a:xfrm>
        </p:spPr>
        <p:txBody>
          <a:bodyPr/>
          <a:lstStyle/>
          <a:p>
            <a:r>
              <a:rPr lang="en-US" dirty="0"/>
              <a:t>Ethos: Just Trust 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9953-2B7C-48ED-BF9D-5EF3339BA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3847C1-AC2F-4097-9437-AAE3B9C1E674}"/>
              </a:ext>
            </a:extLst>
          </p:cNvPr>
          <p:cNvGrpSpPr>
            <a:grpSpLocks noChangeAspect="1"/>
          </p:cNvGrpSpPr>
          <p:nvPr/>
        </p:nvGrpSpPr>
        <p:grpSpPr>
          <a:xfrm>
            <a:off x="7343588" y="3193127"/>
            <a:ext cx="1468748" cy="1618040"/>
            <a:chOff x="7111968" y="2830852"/>
            <a:chExt cx="1882392" cy="2073729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22BF4BA-C289-48BE-90DD-4E80A697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05671" y="2830852"/>
              <a:ext cx="1466591" cy="2073729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B6F445F-B3D9-470A-A469-FEE72FA2F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11968" y="3393318"/>
              <a:ext cx="1882392" cy="1411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73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68F35-30A2-4027-A819-214E563F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2" y="1494978"/>
            <a:ext cx="8447772" cy="23711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Pathos persuasion techniques depend on building an emotional connection:</a:t>
            </a:r>
          </a:p>
          <a:p>
            <a:r>
              <a:rPr lang="en-US" dirty="0"/>
              <a:t>Myths, Legends, Parables, &amp; Anecdotes (</a:t>
            </a:r>
            <a:r>
              <a:rPr lang="en-US" b="1" dirty="0">
                <a:solidFill>
                  <a:srgbClr val="00FF00"/>
                </a:solidFill>
              </a:rPr>
              <a:t>storytelling</a:t>
            </a:r>
            <a:r>
              <a:rPr lang="en-US" dirty="0"/>
              <a:t>)</a:t>
            </a:r>
          </a:p>
          <a:p>
            <a:r>
              <a:rPr lang="en-US" dirty="0"/>
              <a:t>Slogans, Jargon (</a:t>
            </a:r>
            <a:r>
              <a:rPr lang="en-US" b="1" dirty="0">
                <a:solidFill>
                  <a:srgbClr val="00FF00"/>
                </a:solidFill>
              </a:rPr>
              <a:t>catchphrases</a:t>
            </a:r>
            <a:r>
              <a:rPr lang="en-US" dirty="0"/>
              <a:t>)</a:t>
            </a:r>
          </a:p>
          <a:p>
            <a:r>
              <a:rPr lang="en-US" dirty="0"/>
              <a:t>Reframing / repositioning (</a:t>
            </a:r>
            <a:r>
              <a:rPr lang="en-US" b="1" dirty="0">
                <a:solidFill>
                  <a:srgbClr val="00FF00"/>
                </a:solidFill>
              </a:rPr>
              <a:t>spin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99B9D-AA15-45DC-BF0B-4E65E64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3" y="567816"/>
            <a:ext cx="7556500" cy="837009"/>
          </a:xfrm>
        </p:spPr>
        <p:txBody>
          <a:bodyPr/>
          <a:lstStyle/>
          <a:p>
            <a:r>
              <a:rPr lang="en-US" dirty="0"/>
              <a:t>Pathos: The Feels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9953-2B7C-48ED-BF9D-5EF3339BA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03DA7F9-660F-40D7-93BF-FBA6D7D3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71750"/>
            <a:ext cx="3775363" cy="21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68F35-30A2-4027-A819-214E563F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909" y="1404825"/>
            <a:ext cx="8030924" cy="35469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Logos persuasion focuses on building an argument by appealing to logic:</a:t>
            </a:r>
          </a:p>
          <a:p>
            <a:r>
              <a:rPr lang="en-US" dirty="0"/>
              <a:t>Metaphor, Simile (</a:t>
            </a:r>
            <a:r>
              <a:rPr lang="en-US" b="1" dirty="0">
                <a:solidFill>
                  <a:srgbClr val="00FF00"/>
                </a:solidFill>
              </a:rPr>
              <a:t>analogy</a:t>
            </a:r>
            <a:r>
              <a:rPr lang="en-US" dirty="0"/>
              <a:t>)</a:t>
            </a:r>
          </a:p>
          <a:p>
            <a:r>
              <a:rPr lang="en-US" dirty="0"/>
              <a:t>Comparison, Reflection (</a:t>
            </a:r>
            <a:r>
              <a:rPr lang="en-US" b="1" dirty="0">
                <a:solidFill>
                  <a:srgbClr val="00FF00"/>
                </a:solidFill>
              </a:rPr>
              <a:t>contrast</a:t>
            </a:r>
            <a:r>
              <a:rPr lang="en-US" dirty="0"/>
              <a:t>)</a:t>
            </a:r>
          </a:p>
          <a:p>
            <a:r>
              <a:rPr lang="en-US" dirty="0"/>
              <a:t>Deduction, Induction, Contradiction (</a:t>
            </a:r>
            <a:r>
              <a:rPr lang="en-US" b="1" dirty="0">
                <a:solidFill>
                  <a:srgbClr val="00FF00"/>
                </a:solidFill>
              </a:rPr>
              <a:t>proof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that analogy and contrast techniques are susceptible to logical fallacy when improperly employed.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99B9D-AA15-45DC-BF0B-4E65E64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09" y="567816"/>
            <a:ext cx="8030924" cy="837009"/>
          </a:xfrm>
        </p:spPr>
        <p:txBody>
          <a:bodyPr/>
          <a:lstStyle/>
          <a:p>
            <a:r>
              <a:rPr lang="en-US" dirty="0"/>
              <a:t>Logos: Cold, Heartless Calculation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9953-2B7C-48ED-BF9D-5EF3339BA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3BE7EE-1499-4775-A861-8594B16BE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5338" y="1893516"/>
            <a:ext cx="2827847" cy="17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68F35-30A2-4027-A819-214E563F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66" y="1494977"/>
            <a:ext cx="6939268" cy="3021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Persuasion techniques can also focus on the specific audience:</a:t>
            </a:r>
          </a:p>
          <a:p>
            <a:r>
              <a:rPr lang="en-US" dirty="0"/>
              <a:t>Audience Consideration</a:t>
            </a:r>
          </a:p>
          <a:p>
            <a:r>
              <a:rPr lang="en-US" dirty="0"/>
              <a:t>Objection Anticipation</a:t>
            </a:r>
          </a:p>
          <a:p>
            <a:r>
              <a:rPr lang="en-US" dirty="0"/>
              <a:t>Heliotropic Appeal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99B9D-AA15-45DC-BF0B-4E65E64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572691"/>
            <a:ext cx="7556500" cy="837009"/>
          </a:xfrm>
        </p:spPr>
        <p:txBody>
          <a:bodyPr/>
          <a:lstStyle/>
          <a:p>
            <a:r>
              <a:rPr lang="en-US" dirty="0"/>
              <a:t>Other Techniques: Audience-Centric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9953-2B7C-48ED-BF9D-5EF3339BA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8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332EDD-A588-4EC0-AF03-CDA57667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482" y="2403426"/>
            <a:ext cx="26479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8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A68F35-30A2-4027-A819-214E563F6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18" y="1522895"/>
            <a:ext cx="7317763" cy="3021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also use general human thinking patterns to our benefit:</a:t>
            </a:r>
          </a:p>
          <a:p>
            <a:r>
              <a:rPr lang="en-US" dirty="0"/>
              <a:t>Rule of Three</a:t>
            </a:r>
          </a:p>
          <a:p>
            <a:r>
              <a:rPr lang="en-US" dirty="0"/>
              <a:t>Peak-End Rule</a:t>
            </a:r>
          </a:p>
          <a:p>
            <a:r>
              <a:rPr lang="en-US" dirty="0"/>
              <a:t>Nudge Theory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99B9D-AA15-45DC-BF0B-4E65E64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81" y="593997"/>
            <a:ext cx="8014635" cy="837009"/>
          </a:xfrm>
        </p:spPr>
        <p:txBody>
          <a:bodyPr/>
          <a:lstStyle/>
          <a:p>
            <a:r>
              <a:rPr lang="en-US" dirty="0"/>
              <a:t>Other Techniques: Human Psychology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A9953-2B7C-48ED-BF9D-5EF3339BA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5F6298-3495-4A05-8EAC-0E99A861C3DA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A picture containing object, indoor, toilet, floor&#10;&#10;Description automatically generated">
            <a:extLst>
              <a:ext uri="{FF2B5EF4-FFF2-40B4-BE49-F238E27FC236}">
                <a16:creationId xmlns:a16="http://schemas.microsoft.com/office/drawing/2014/main" id="{E45DDAAC-7E40-40CC-A284-203284C4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26" y="1930429"/>
            <a:ext cx="1703195" cy="1277397"/>
          </a:xfrm>
          <a:prstGeom prst="rect">
            <a:avLst/>
          </a:prstGeom>
        </p:spPr>
      </p:pic>
      <p:pic>
        <p:nvPicPr>
          <p:cNvPr id="8" name="Picture 7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58522224-F418-4F41-BA49-B2C76CF23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27" y="3337197"/>
            <a:ext cx="1703195" cy="1277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ED105-D8FE-485A-B2D3-E5F983DBB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353" y="3337199"/>
            <a:ext cx="1703195" cy="127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18840</TotalTime>
  <Words>429</Words>
  <Application>Microsoft Office PowerPoint</Application>
  <PresentationFormat>On-screen Show (16:9)</PresentationFormat>
  <Paragraphs>75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</vt:lpstr>
      <vt:lpstr>Rockwell</vt:lpstr>
      <vt:lpstr>Wingdings</vt:lpstr>
      <vt:lpstr>PNE Theme Slide Deck</vt:lpstr>
      <vt:lpstr>Persuasion</vt:lpstr>
      <vt:lpstr>Persuasion: Context Matters</vt:lpstr>
      <vt:lpstr>Message Framing</vt:lpstr>
      <vt:lpstr>Persuasive Approaches</vt:lpstr>
      <vt:lpstr>Ethos: Just Trust Me</vt:lpstr>
      <vt:lpstr>Pathos: The Feels</vt:lpstr>
      <vt:lpstr>Logos: Cold, Heartless Calculation</vt:lpstr>
      <vt:lpstr>Other Techniques: Audience-Centric</vt:lpstr>
      <vt:lpstr>Other Techniques: Human Psychology</vt:lpstr>
      <vt:lpstr>Persuasion in Practice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Jeremiah Blanchard</cp:lastModifiedBy>
  <cp:revision>530</cp:revision>
  <cp:lastPrinted>2014-01-31T19:29:42Z</cp:lastPrinted>
  <dcterms:created xsi:type="dcterms:W3CDTF">2013-09-18T13:46:37Z</dcterms:created>
  <dcterms:modified xsi:type="dcterms:W3CDTF">2019-09-04T19:40:01Z</dcterms:modified>
</cp:coreProperties>
</file>